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23"/>
  </p:notesMasterIdLst>
  <p:sldIdLst>
    <p:sldId id="256" r:id="rId3"/>
    <p:sldId id="257" r:id="rId4"/>
    <p:sldId id="258" r:id="rId5"/>
    <p:sldId id="263" r:id="rId6"/>
    <p:sldId id="264" r:id="rId7"/>
    <p:sldId id="287" r:id="rId8"/>
    <p:sldId id="266" r:id="rId9"/>
    <p:sldId id="288" r:id="rId10"/>
    <p:sldId id="262" r:id="rId11"/>
    <p:sldId id="289" r:id="rId12"/>
    <p:sldId id="260" r:id="rId13"/>
    <p:sldId id="268" r:id="rId14"/>
    <p:sldId id="290" r:id="rId15"/>
    <p:sldId id="269" r:id="rId16"/>
    <p:sldId id="291" r:id="rId17"/>
    <p:sldId id="270" r:id="rId18"/>
    <p:sldId id="271" r:id="rId19"/>
    <p:sldId id="272" r:id="rId20"/>
    <p:sldId id="259" r:id="rId21"/>
    <p:sldId id="285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459A0C0-4C90-4896-8553-859599DE8580}">
          <p14:sldIdLst>
            <p14:sldId id="256"/>
            <p14:sldId id="257"/>
            <p14:sldId id="258"/>
            <p14:sldId id="263"/>
            <p14:sldId id="264"/>
            <p14:sldId id="287"/>
            <p14:sldId id="266"/>
            <p14:sldId id="288"/>
            <p14:sldId id="262"/>
            <p14:sldId id="289"/>
            <p14:sldId id="260"/>
            <p14:sldId id="268"/>
            <p14:sldId id="290"/>
            <p14:sldId id="269"/>
            <p14:sldId id="291"/>
            <p14:sldId id="270"/>
            <p14:sldId id="271"/>
            <p14:sldId id="272"/>
            <p14:sldId id="25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86">
          <p15:clr>
            <a:srgbClr val="A4A3A4"/>
          </p15:clr>
        </p15:guide>
        <p15:guide id="4" orient="horz" pos="28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E0F9"/>
    <a:srgbClr val="035998"/>
    <a:srgbClr val="1D4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51" autoAdjust="0"/>
  </p:normalViewPr>
  <p:slideViewPr>
    <p:cSldViewPr snapToGrid="0" showGuides="1">
      <p:cViewPr varScale="1">
        <p:scale>
          <a:sx n="68" d="100"/>
          <a:sy n="68" d="100"/>
        </p:scale>
        <p:origin x="352" y="48"/>
      </p:cViewPr>
      <p:guideLst>
        <p:guide orient="horz" pos="2160"/>
        <p:guide pos="3840"/>
        <p:guide pos="286"/>
        <p:guide orient="horz" pos="28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DCDB-B2D4-4D8F-8AAC-CDCA5954F4B2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051B5-468E-4E31-BF0F-BBE86D9FCD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051B5-468E-4E31-BF0F-BBE86D9FCD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3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D3A0F-FC1D-2451-05EA-30E163B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312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BFA44-961C-CE82-3C19-1AB9DC22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26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9F932-B88E-A904-A84F-7EDAD0C6A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08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197A4-FFB7-AFEC-272A-09A1CF9E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17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4A58C-25DE-FA2B-789B-1A8D61DF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67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BBF18-59B8-70DA-74BB-61B025050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731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3B697-505D-20F7-85E2-D4061AA2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427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D4709-3D47-27AB-2D1C-603E0EBE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DD4CFF-ECCA-4E4E-8A5E-E1B9A25CEFED}"/>
              </a:ext>
            </a:extLst>
          </p:cNvPr>
          <p:cNvSpPr txBox="1"/>
          <p:nvPr userDrawn="1"/>
        </p:nvSpPr>
        <p:spPr>
          <a:xfrm>
            <a:off x="231305" y="649287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40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A7E9E-E474-0715-E1B0-3178FA6DF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960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7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2024/7/1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627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6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941AD-D0A1-FE41-8FC6-F63E63D5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85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259BB-4170-268E-8C80-9B6FB325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360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FF422-3829-04C1-ECF0-5BCC96AD7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1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A30B8-7D31-4D93-B908-E385A75F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729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BA7F8-4880-F996-8015-B5364E5E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31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947FC-E5D2-C781-E97A-650D6996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151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B89B2-CFC8-FA3E-1F59-CAD28E65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43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04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5106035" y="-12700"/>
            <a:ext cx="7556500" cy="6883400"/>
            <a:chOff x="8041" y="-20"/>
            <a:chExt cx="11900" cy="10840"/>
          </a:xfrm>
        </p:grpSpPr>
        <p:sp>
          <p:nvSpPr>
            <p:cNvPr id="6" name="平行四边形 5"/>
            <p:cNvSpPr/>
            <p:nvPr/>
          </p:nvSpPr>
          <p:spPr>
            <a:xfrm>
              <a:off x="8041" y="-20"/>
              <a:ext cx="11900" cy="10841"/>
            </a:xfrm>
            <a:prstGeom prst="parallelogram">
              <a:avLst>
                <a:gd name="adj" fmla="val 59692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37" y="3985"/>
              <a:ext cx="6167" cy="6835"/>
              <a:chOff x="14087" y="5361"/>
              <a:chExt cx="4749" cy="5262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4087" y="8133"/>
                <a:ext cx="3083" cy="2491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flipV="1">
                <a:off x="15754" y="8023"/>
                <a:ext cx="3083" cy="2491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15754" y="5361"/>
                <a:ext cx="3083" cy="2491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等腰三角形 10"/>
            <p:cNvSpPr/>
            <p:nvPr/>
          </p:nvSpPr>
          <p:spPr>
            <a:xfrm flipV="1">
              <a:off x="9278" y="-20"/>
              <a:ext cx="4956" cy="4006"/>
            </a:xfrm>
            <a:prstGeom prst="triangle">
              <a:avLst/>
            </a:prstGeom>
            <a:gradFill>
              <a:gsLst>
                <a:gs pos="0">
                  <a:srgbClr val="A3E2FA"/>
                </a:gs>
                <a:gs pos="100000">
                  <a:srgbClr val="0466C1"/>
                </a:gs>
              </a:gsLst>
              <a:lin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632461" y="3449320"/>
            <a:ext cx="4639945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项目进度 丨 项目展示   丨数据分析 丨 未来计划      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6561" y="1502729"/>
            <a:ext cx="34367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cap="all" dirty="0">
                <a:solidFill>
                  <a:schemeClr val="bg1">
                    <a:lumMod val="75000"/>
                  </a:schemeClr>
                </a:solidFill>
                <a:uFillTx/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+mn-lt"/>
              </a:rPr>
              <a:t>Project reporting</a:t>
            </a:r>
            <a:r>
              <a:rPr lang="en-US" altLang="zh-CN" sz="1600" cap="all" dirty="0">
                <a:solidFill>
                  <a:srgbClr val="1D45C1"/>
                </a:solidFill>
                <a:uFillTx/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263138" y="2170392"/>
            <a:ext cx="10848689" cy="1217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5400" dirty="0">
                <a:solidFill>
                  <a:schemeClr val="accent1"/>
                </a:solidFill>
                <a:latin typeface="Arial" panose="020B0604020202020204" pitchFamily="34" charset="0"/>
                <a:ea typeface="汉仪旗黑-85S" pitchFamily="18" charset="-122"/>
              </a:rPr>
              <a:t>大作业项目进展汇报</a:t>
            </a:r>
            <a:endParaRPr lang="zh-CN" altLang="en-US" sz="5400" b="1" i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algn="l" rotWithShape="0">
                  <a:prstClr val="black">
                    <a:alpha val="16000"/>
                  </a:prstClr>
                </a:outerShdw>
              </a:effectLst>
              <a:latin typeface="思源宋体 CN Heavy" panose="02020900000000000000" charset="-122"/>
              <a:ea typeface="思源宋体 CN Heavy" panose="02020900000000000000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DDEF70-8C54-5016-EA2D-26483978B71A}"/>
              </a:ext>
            </a:extLst>
          </p:cNvPr>
          <p:cNvSpPr txBox="1"/>
          <p:nvPr/>
        </p:nvSpPr>
        <p:spPr>
          <a:xfrm>
            <a:off x="1291446" y="3470314"/>
            <a:ext cx="38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开发工具：</a:t>
            </a:r>
            <a:r>
              <a:rPr lang="en-US" altLang="zh-CN" dirty="0"/>
              <a:t>Qt6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表现层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439DB7-A4BC-C62F-AC4A-130FBCF38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17" t="2187" b="4151"/>
          <a:stretch/>
        </p:blipFill>
        <p:spPr>
          <a:xfrm>
            <a:off x="2222601" y="102703"/>
            <a:ext cx="8260081" cy="67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775585" y="3158490"/>
            <a:ext cx="6640830" cy="3699510"/>
          </a:xfrm>
          <a:prstGeom prst="triangle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5715000" y="-307975"/>
            <a:ext cx="762635" cy="61658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15995" y="821994"/>
            <a:ext cx="5186045" cy="1717387"/>
            <a:chOff x="7483" y="-1305"/>
            <a:chExt cx="8167" cy="2704"/>
          </a:xfrm>
        </p:grpSpPr>
        <p:sp>
          <p:nvSpPr>
            <p:cNvPr id="104" name="文本框 103"/>
            <p:cNvSpPr txBox="1"/>
            <p:nvPr/>
          </p:nvSpPr>
          <p:spPr>
            <a:xfrm>
              <a:off x="7483" y="-321"/>
              <a:ext cx="8167" cy="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6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ea"/>
                </a:rPr>
                <a:t>阶段完成情况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578" y="-1305"/>
              <a:ext cx="1977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40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7" grpId="0" bldLvl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阶段一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5AFD02-6F94-58BE-5249-CA88BE35D9D0}"/>
              </a:ext>
            </a:extLst>
          </p:cNvPr>
          <p:cNvSpPr txBox="1"/>
          <p:nvPr/>
        </p:nvSpPr>
        <p:spPr>
          <a:xfrm>
            <a:off x="1161047" y="1245268"/>
            <a:ext cx="107201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地图：地图是一个</a:t>
            </a:r>
            <a:r>
              <a:rPr lang="en-US" altLang="zh-CN" dirty="0"/>
              <a:t>8×13</a:t>
            </a:r>
            <a:r>
              <a:rPr lang="zh-CN" altLang="en-US" dirty="0"/>
              <a:t>的二维</a:t>
            </a:r>
            <a:r>
              <a:rPr lang="en-US" altLang="zh-CN" dirty="0"/>
              <a:t>int</a:t>
            </a:r>
            <a:r>
              <a:rPr lang="zh-CN" altLang="en-US" dirty="0"/>
              <a:t>数组，有五种不同的区块，分别用</a:t>
            </a:r>
            <a:r>
              <a:rPr lang="en-US" altLang="zh-CN" dirty="0"/>
              <a:t>0,1,2,3,4</a:t>
            </a:r>
            <a:r>
              <a:rPr lang="zh-CN" altLang="en-US" dirty="0"/>
              <a:t>表示：水格（不可种植），路径格（近战塔），出怪格（不可种植），草皮（远程塔），家（不可种植）。</a:t>
            </a:r>
            <a:endParaRPr lang="en-US" altLang="zh-CN" dirty="0"/>
          </a:p>
          <a:p>
            <a:r>
              <a:rPr lang="zh-CN" altLang="en-US" dirty="0"/>
              <a:t>地图和图片通过另一个</a:t>
            </a:r>
            <a:r>
              <a:rPr lang="en-US" altLang="zh-CN" dirty="0"/>
              <a:t>vector</a:t>
            </a:r>
            <a:r>
              <a:rPr lang="zh-CN" altLang="en-US" dirty="0"/>
              <a:t>进行映射，来显示地图。</a:t>
            </a:r>
            <a:endParaRPr lang="en-US" altLang="zh-CN" dirty="0"/>
          </a:p>
          <a:p>
            <a:r>
              <a:rPr lang="zh-CN" altLang="en-US" dirty="0"/>
              <a:t>地图硬编码了四张（因为寻径是硬编码的），两张单路径，两张三路径。</a:t>
            </a:r>
            <a:endParaRPr lang="en-US" altLang="zh-CN" dirty="0"/>
          </a:p>
          <a:p>
            <a:r>
              <a:rPr lang="zh-CN" altLang="en-US" dirty="0"/>
              <a:t>地图在</a:t>
            </a:r>
            <a:r>
              <a:rPr lang="en-US" altLang="zh-CN" dirty="0"/>
              <a:t>map.cpp</a:t>
            </a:r>
            <a:r>
              <a:rPr lang="zh-CN" altLang="en-US" dirty="0"/>
              <a:t>中加载。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近战塔和远程塔是</a:t>
            </a:r>
            <a:r>
              <a:rPr lang="en-US" altLang="zh-CN" dirty="0" err="1"/>
              <a:t>QGraphicsItem</a:t>
            </a:r>
            <a:r>
              <a:rPr lang="zh-CN" altLang="en-US" dirty="0"/>
              <a:t>类，</a:t>
            </a:r>
            <a:r>
              <a:rPr lang="en-US" altLang="zh-CN" dirty="0"/>
              <a:t>tower</a:t>
            </a:r>
            <a:r>
              <a:rPr lang="zh-CN" altLang="en-US" dirty="0"/>
              <a:t>类为共同父类，有共同的</a:t>
            </a:r>
            <a:r>
              <a:rPr lang="en-US" altLang="zh-CN" dirty="0" err="1"/>
              <a:t>Qmovie</a:t>
            </a:r>
            <a:r>
              <a:rPr lang="zh-CN" altLang="en-US" dirty="0"/>
              <a:t>，</a:t>
            </a:r>
            <a:r>
              <a:rPr lang="en-US" altLang="zh-CN" dirty="0" err="1"/>
              <a:t>setStatus</a:t>
            </a:r>
            <a:r>
              <a:rPr lang="zh-CN" altLang="en-US" dirty="0"/>
              <a:t>（状态）</a:t>
            </a:r>
            <a:r>
              <a:rPr lang="en-US" altLang="zh-CN" dirty="0"/>
              <a:t>,hp</a:t>
            </a:r>
            <a:r>
              <a:rPr lang="zh-CN" altLang="en-US" dirty="0"/>
              <a:t>等变量，写好了</a:t>
            </a:r>
            <a:r>
              <a:rPr lang="en-US" altLang="zh-CN" dirty="0" err="1"/>
              <a:t>boundingrect</a:t>
            </a:r>
            <a:r>
              <a:rPr lang="en-US" altLang="zh-CN" dirty="0"/>
              <a:t>(),</a:t>
            </a:r>
            <a:r>
              <a:rPr lang="zh-CN" altLang="en-US" dirty="0"/>
              <a:t>这是相对位置，和</a:t>
            </a:r>
            <a:r>
              <a:rPr lang="en-US" altLang="zh-CN" dirty="0" err="1"/>
              <a:t>plantmap,maparr</a:t>
            </a:r>
            <a:r>
              <a:rPr lang="zh-CN" altLang="en-US" dirty="0"/>
              <a:t>两个数组联合使用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具体的塔只要按照不同特性修改</a:t>
            </a:r>
            <a:r>
              <a:rPr lang="en-US" altLang="zh-CN" dirty="0"/>
              <a:t>print()</a:t>
            </a:r>
            <a:r>
              <a:rPr lang="zh-CN" altLang="en-US" dirty="0"/>
              <a:t>和</a:t>
            </a:r>
            <a:r>
              <a:rPr lang="en-US" altLang="zh-CN" dirty="0"/>
              <a:t>advance()</a:t>
            </a:r>
            <a:r>
              <a:rPr lang="zh-CN" altLang="en-US" dirty="0"/>
              <a:t>函数内容和数值即可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近战塔具有子弹，单独写了一个</a:t>
            </a:r>
            <a:r>
              <a:rPr lang="en-US" altLang="zh-CN" dirty="0"/>
              <a:t>pea</a:t>
            </a:r>
            <a:r>
              <a:rPr lang="zh-CN" altLang="en-US" dirty="0"/>
              <a:t>类，四向发射子弹（当方向有僵尸时）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关于攻击和被攻击交互，使用</a:t>
            </a:r>
            <a:r>
              <a:rPr lang="en-US" altLang="zh-CN" dirty="0" err="1"/>
              <a:t>CollidingItems</a:t>
            </a:r>
            <a:r>
              <a:rPr lang="zh-CN" altLang="en-US" dirty="0"/>
              <a:t>（）来判定是否前方有</a:t>
            </a:r>
            <a:r>
              <a:rPr lang="en-US" altLang="zh-CN" dirty="0"/>
              <a:t>Item</a:t>
            </a:r>
            <a:r>
              <a:rPr lang="zh-CN" altLang="en-US" dirty="0"/>
              <a:t>，并通过设定每个</a:t>
            </a:r>
            <a:r>
              <a:rPr lang="en-US" altLang="zh-CN" dirty="0"/>
              <a:t>Item</a:t>
            </a:r>
            <a:r>
              <a:rPr lang="zh-CN" altLang="en-US" dirty="0"/>
              <a:t>的</a:t>
            </a:r>
            <a:r>
              <a:rPr lang="en-US" altLang="zh-CN" dirty="0"/>
              <a:t>Type</a:t>
            </a:r>
            <a:r>
              <a:rPr lang="zh-CN" altLang="en-US" dirty="0"/>
              <a:t>不同（比如</a:t>
            </a:r>
            <a:r>
              <a:rPr lang="en-US" altLang="zh-CN" dirty="0"/>
              <a:t>tower</a:t>
            </a:r>
            <a:r>
              <a:rPr lang="zh-CN" altLang="en-US" dirty="0"/>
              <a:t>类是</a:t>
            </a:r>
            <a:r>
              <a:rPr lang="en-US" altLang="zh-CN" dirty="0"/>
              <a:t>usertype+1,enemy</a:t>
            </a:r>
            <a:r>
              <a:rPr lang="zh-CN" altLang="en-US" dirty="0"/>
              <a:t>类是</a:t>
            </a:r>
            <a:r>
              <a:rPr lang="en-US" altLang="zh-CN" dirty="0"/>
              <a:t>+2</a:t>
            </a:r>
            <a:r>
              <a:rPr lang="zh-CN" altLang="en-US" dirty="0"/>
              <a:t>）来区分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</a:t>
            </a:r>
            <a:r>
              <a:rPr lang="en-US" altLang="zh-CN" dirty="0" err="1"/>
              <a:t>setstatus</a:t>
            </a:r>
            <a:r>
              <a:rPr lang="zh-CN" altLang="en-US" dirty="0"/>
              <a:t>在</a:t>
            </a:r>
            <a:r>
              <a:rPr lang="en-US" altLang="zh-CN" dirty="0"/>
              <a:t>advance()</a:t>
            </a:r>
            <a:r>
              <a:rPr lang="zh-CN" altLang="en-US" dirty="0"/>
              <a:t>函数的值变化来变化状态（攻击，待机，死亡）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敌人的交互逻辑和植物完全一致，只是多了移动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移动朝着</a:t>
            </a:r>
            <a:r>
              <a:rPr lang="en-US" altLang="zh-CN" dirty="0"/>
              <a:t>waypoint</a:t>
            </a:r>
            <a:r>
              <a:rPr lang="zh-CN" altLang="en-US" dirty="0"/>
              <a:t>移动，超界复位，直线移动（水平有限）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stackbeforeitem</a:t>
            </a:r>
            <a:r>
              <a:rPr lang="en-US" altLang="zh-CN" dirty="0"/>
              <a:t>()</a:t>
            </a:r>
            <a:r>
              <a:rPr lang="zh-CN" altLang="en-US" dirty="0"/>
              <a:t>函数实现被植物阻挡停止移动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血量实时通过</a:t>
            </a:r>
            <a:r>
              <a:rPr lang="en-US" altLang="zh-CN" dirty="0"/>
              <a:t>advance()</a:t>
            </a:r>
            <a:r>
              <a:rPr lang="zh-CN" altLang="en-US" dirty="0"/>
              <a:t>更新</a:t>
            </a:r>
            <a:r>
              <a:rPr lang="en-US" altLang="zh-CN" dirty="0"/>
              <a:t>,update()</a:t>
            </a:r>
            <a:r>
              <a:rPr lang="zh-CN" altLang="en-US" dirty="0"/>
              <a:t>实时绘制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基地血量默认为</a:t>
            </a:r>
            <a:r>
              <a:rPr lang="en-US" altLang="zh-CN" dirty="0"/>
              <a:t>5</a:t>
            </a:r>
            <a:r>
              <a:rPr lang="zh-CN" altLang="en-US" dirty="0"/>
              <a:t>，通过</a:t>
            </a:r>
            <a:r>
              <a:rPr lang="en-US" altLang="zh-CN" dirty="0"/>
              <a:t>game::check()</a:t>
            </a:r>
            <a:r>
              <a:rPr lang="zh-CN" altLang="en-US" dirty="0"/>
              <a:t>实时更新胜利还是失败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阳光初始</a:t>
            </a:r>
            <a:r>
              <a:rPr lang="en-US" altLang="zh-CN" dirty="0"/>
              <a:t>150</a:t>
            </a:r>
            <a:r>
              <a:rPr lang="zh-CN" altLang="en-US" dirty="0"/>
              <a:t>（可调），每隔固定时间会＋</a:t>
            </a:r>
            <a:r>
              <a:rPr lang="en-US" altLang="zh-CN" dirty="0"/>
              <a:t>50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阶段一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068D32-F0D7-E8C8-1718-6CDB41B7D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3" y="190646"/>
            <a:ext cx="7134314" cy="4395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D9A7CD-FF3A-A2CC-F4AD-20AB5AC13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3" y="4784140"/>
            <a:ext cx="7439124" cy="16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阶段二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B764F7-15C3-E451-97B8-1AAC4322A9C7}"/>
              </a:ext>
            </a:extLst>
          </p:cNvPr>
          <p:cNvSpPr txBox="1"/>
          <p:nvPr/>
        </p:nvSpPr>
        <p:spPr>
          <a:xfrm>
            <a:off x="1209173" y="1095376"/>
            <a:ext cx="93304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地图导入导出：用</a:t>
            </a:r>
            <a:r>
              <a:rPr lang="en-US" altLang="zh-CN" dirty="0" err="1"/>
              <a:t>json</a:t>
            </a:r>
            <a:r>
              <a:rPr lang="en-US" altLang="zh-CN" dirty="0"/>
              <a:t>,</a:t>
            </a:r>
            <a:r>
              <a:rPr lang="zh-CN" altLang="en-US" dirty="0"/>
              <a:t>新写了一个</a:t>
            </a:r>
            <a:r>
              <a:rPr lang="en-US" altLang="zh-CN" dirty="0" err="1"/>
              <a:t>ui</a:t>
            </a:r>
            <a:r>
              <a:rPr lang="zh-CN" altLang="en-US" dirty="0"/>
              <a:t>界面导出地图数据（可修改，但不可玩，因为路径写死，会出现僵尸不在路径走的情况）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存档导入导出：也是用</a:t>
            </a:r>
            <a:r>
              <a:rPr lang="en-US" altLang="zh-CN" dirty="0" err="1"/>
              <a:t>json</a:t>
            </a:r>
            <a:r>
              <a:rPr lang="en-US" altLang="zh-CN" dirty="0"/>
              <a:t>,</a:t>
            </a:r>
            <a:r>
              <a:rPr lang="zh-CN" altLang="en-US" dirty="0"/>
              <a:t>可以在游戏中实时存档（会被覆盖）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地图和存档的导入都是在选关的最后一个</a:t>
            </a:r>
            <a:r>
              <a:rPr lang="en-US" altLang="zh-CN" dirty="0"/>
              <a:t>pushbutton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词缀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我方词缀槽：狂暴，治疗，减速，群攻，斩杀五种，斩杀用一次会消失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初始为</a:t>
            </a:r>
            <a:r>
              <a:rPr lang="en-US" altLang="zh-CN" dirty="0"/>
              <a:t>0</a:t>
            </a:r>
            <a:r>
              <a:rPr lang="zh-CN" altLang="en-US" dirty="0"/>
              <a:t>，击杀僵尸有概率爆随机一个，自动拾取（由于</a:t>
            </a:r>
            <a:r>
              <a:rPr lang="en-US" altLang="zh-CN" dirty="0" err="1"/>
              <a:t>srand</a:t>
            </a:r>
            <a:r>
              <a:rPr lang="en-US" altLang="zh-CN" dirty="0"/>
              <a:t>()</a:t>
            </a:r>
            <a:r>
              <a:rPr lang="zh-CN" altLang="en-US" dirty="0"/>
              <a:t>精度过低，学习了一个毫秒级随机数生成器的写法）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头上图标是贴图，最多两个，由</a:t>
            </a:r>
            <a:r>
              <a:rPr lang="en-US" altLang="zh-CN" dirty="0"/>
              <a:t>word1,word2</a:t>
            </a:r>
            <a:r>
              <a:rPr lang="zh-CN" altLang="en-US" dirty="0"/>
              <a:t>两个变量存储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右键卸下词缀，实时更新，左键添加词缀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敌方词缀：闪现，疾跑，净化（免疫减速），干扰（免疫近战塔）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吃掉植物随机生成一个，不会消失，最多一个（没时间写）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实现全靠一堆</a:t>
            </a:r>
            <a:r>
              <a:rPr lang="en-US" altLang="zh-CN" dirty="0"/>
              <a:t>bool</a:t>
            </a:r>
            <a:r>
              <a:rPr lang="zh-CN" altLang="en-US" dirty="0"/>
              <a:t>值</a:t>
            </a:r>
            <a:r>
              <a:rPr lang="en-US" altLang="zh-CN" dirty="0"/>
              <a:t>if</a:t>
            </a:r>
            <a:r>
              <a:rPr lang="zh-CN" altLang="en-US" dirty="0"/>
              <a:t>判断和类之间数据传递，耦合度较高，代码有待优化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阶段二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2FB5E9-B04C-D425-0628-2586F0766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6" y="1589313"/>
            <a:ext cx="5075611" cy="36793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E6F47C-555C-0A57-ACD5-D60C24977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01" y="0"/>
            <a:ext cx="172146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09FA03-1383-16F6-3BD8-24CB6F5B91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13" y="1250899"/>
            <a:ext cx="4449142" cy="45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阶段三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2356EB-DD25-C3CB-B6FA-D4CF6E3A2644}"/>
              </a:ext>
            </a:extLst>
          </p:cNvPr>
          <p:cNvSpPr txBox="1"/>
          <p:nvPr/>
        </p:nvSpPr>
        <p:spPr>
          <a:xfrm>
            <a:off x="1236268" y="1199693"/>
            <a:ext cx="924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添加了子弹判定，四向子弹，子弹射出表示，敌人血条展示。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7BB6FAB-5D9D-4DA6-EB6D-72F7ADB52A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7" t="5463" r="13489" b="12427"/>
          <a:stretch/>
        </p:blipFill>
        <p:spPr>
          <a:xfrm>
            <a:off x="2291050" y="1759123"/>
            <a:ext cx="7050459" cy="4961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阶段四（拓展）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33F423-9891-9082-FC41-1906D440C822}"/>
              </a:ext>
            </a:extLst>
          </p:cNvPr>
          <p:cNvSpPr txBox="1"/>
          <p:nvPr/>
        </p:nvSpPr>
        <p:spPr>
          <a:xfrm>
            <a:off x="848563" y="1207008"/>
            <a:ext cx="8544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增加了每个阶段和关卡的不同音乐。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增加了种植植物，点击铲子，铲除植物，僵尸啃食，子弹击中（寒冰，普通），樱桃炸弹爆炸，大嘴花啃食，暂停等音效。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增加了暂停键，可随时暂停继续。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增加了教程。并且现在除了存地图界面所有界面都是可以返回的。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晕眩（减速）效果优化，现在普通射手装上词缀后会造成</a:t>
            </a:r>
            <a:r>
              <a:rPr lang="en-US" altLang="zh-CN" dirty="0"/>
              <a:t>40%</a:t>
            </a:r>
            <a:r>
              <a:rPr lang="zh-CN" altLang="en-US" dirty="0"/>
              <a:t>减速，寒冰子弹本身减速</a:t>
            </a:r>
            <a:r>
              <a:rPr lang="en-US" altLang="zh-CN" dirty="0"/>
              <a:t>60%</a:t>
            </a:r>
            <a:r>
              <a:rPr lang="zh-CN" altLang="en-US" dirty="0"/>
              <a:t>，装上词缀后实现定身。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闪现优化，现在可以闪三个格。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坚果动画升级，现在可以显示破碎度，分为三个动画。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将存档恶意修改进行了更严谨的判定，保证不会崩溃。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28862-2659-CBF6-C35A-F65BA986B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44" t="17383" r="25133" b="23755"/>
          <a:stretch/>
        </p:blipFill>
        <p:spPr>
          <a:xfrm>
            <a:off x="6971384" y="2989798"/>
            <a:ext cx="4993843" cy="3687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未来想法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1" name="73 Rectángulo"/>
          <p:cNvSpPr/>
          <p:nvPr/>
        </p:nvSpPr>
        <p:spPr bwMode="auto">
          <a:xfrm>
            <a:off x="30480" y="5833110"/>
            <a:ext cx="11847830" cy="678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>
              <a:lnSpc>
                <a:spcPct val="125000"/>
              </a:lnSpc>
            </a:pPr>
            <a:endParaRPr lang="es-SV" sz="900" b="1" dirty="0">
              <a:solidFill>
                <a:schemeClr val="accent5">
                  <a:lumMod val="7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15D5862-B20C-841E-796B-6816567796B4}"/>
              </a:ext>
            </a:extLst>
          </p:cNvPr>
          <p:cNvSpPr txBox="1"/>
          <p:nvPr/>
        </p:nvSpPr>
        <p:spPr>
          <a:xfrm>
            <a:off x="1163117" y="1243584"/>
            <a:ext cx="8617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增加图鉴系统。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增加奖金和升级系统。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增加更多植物和僵尸种类，实现自由选卡。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重构代码，降低耦合度。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实现非硬编码寻径算法，随机生成僵尸。（类似创意工坊）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775585" y="3158490"/>
            <a:ext cx="6640830" cy="3699510"/>
          </a:xfrm>
          <a:prstGeom prst="triangle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5715000" y="-307975"/>
            <a:ext cx="762635" cy="61658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49115" y="821994"/>
            <a:ext cx="3519170" cy="1717387"/>
            <a:chOff x="8795" y="-1305"/>
            <a:chExt cx="5542" cy="2704"/>
          </a:xfrm>
        </p:grpSpPr>
        <p:sp>
          <p:nvSpPr>
            <p:cNvPr id="104" name="文本框 103"/>
            <p:cNvSpPr txBox="1"/>
            <p:nvPr/>
          </p:nvSpPr>
          <p:spPr>
            <a:xfrm>
              <a:off x="8795" y="-321"/>
              <a:ext cx="5542" cy="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6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ea"/>
                </a:rPr>
                <a:t>项目演示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578" y="-1305"/>
              <a:ext cx="1977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40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7" grpId="0" bldLvl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9FF4CEA-8FAB-BBA3-94D5-C9A755C28C74}"/>
              </a:ext>
            </a:extLst>
          </p:cNvPr>
          <p:cNvSpPr txBox="1"/>
          <p:nvPr/>
        </p:nvSpPr>
        <p:spPr>
          <a:xfrm>
            <a:off x="10751510" y="32813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44905" y="4101975"/>
            <a:ext cx="2031365" cy="1108934"/>
            <a:chOff x="9947" y="300"/>
            <a:chExt cx="3199" cy="1746"/>
          </a:xfrm>
        </p:grpSpPr>
        <p:grpSp>
          <p:nvGrpSpPr>
            <p:cNvPr id="8" name="组合 7"/>
            <p:cNvGrpSpPr/>
            <p:nvPr/>
          </p:nvGrpSpPr>
          <p:grpSpPr>
            <a:xfrm>
              <a:off x="9947" y="1274"/>
              <a:ext cx="3199" cy="772"/>
              <a:chOff x="9947" y="1274"/>
              <a:chExt cx="3199" cy="772"/>
            </a:xfrm>
          </p:grpSpPr>
          <p:pic>
            <p:nvPicPr>
              <p:cNvPr id="87" name="图形 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30" y="1274"/>
                <a:ext cx="477" cy="477"/>
              </a:xfrm>
              <a:prstGeom prst="rect">
                <a:avLst/>
              </a:prstGeom>
            </p:spPr>
          </p:pic>
          <p:sp>
            <p:nvSpPr>
              <p:cNvPr id="104" name="文本框 103"/>
              <p:cNvSpPr txBox="1"/>
              <p:nvPr/>
            </p:nvSpPr>
            <p:spPr>
              <a:xfrm>
                <a:off x="9947" y="1319"/>
                <a:ext cx="3199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+mn-ea"/>
                    <a:sym typeface="+mn-ea"/>
                  </a:rPr>
                  <a:t>项目设计框架</a:t>
                </a: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10998" y="300"/>
              <a:ext cx="109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28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60261" y="4263803"/>
            <a:ext cx="2129155" cy="1024255"/>
            <a:chOff x="9838" y="2450"/>
            <a:chExt cx="3353" cy="1613"/>
          </a:xfrm>
        </p:grpSpPr>
        <p:grpSp>
          <p:nvGrpSpPr>
            <p:cNvPr id="10" name="组合 9"/>
            <p:cNvGrpSpPr/>
            <p:nvPr/>
          </p:nvGrpSpPr>
          <p:grpSpPr>
            <a:xfrm>
              <a:off x="9838" y="3315"/>
              <a:ext cx="3353" cy="748"/>
              <a:chOff x="9838" y="3315"/>
              <a:chExt cx="3353" cy="748"/>
            </a:xfrm>
          </p:grpSpPr>
          <p:pic>
            <p:nvPicPr>
              <p:cNvPr id="88" name="图形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714" y="3315"/>
                <a:ext cx="477" cy="477"/>
              </a:xfrm>
              <a:prstGeom prst="rect">
                <a:avLst/>
              </a:prstGeom>
            </p:spPr>
          </p:pic>
          <p:sp>
            <p:nvSpPr>
              <p:cNvPr id="106" name="文本框 105"/>
              <p:cNvSpPr txBox="1"/>
              <p:nvPr/>
            </p:nvSpPr>
            <p:spPr>
              <a:xfrm>
                <a:off x="9838" y="3336"/>
                <a:ext cx="3199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+mn-ea"/>
                    <a:sym typeface="+mn-ea"/>
                  </a:rPr>
                  <a:t>阶段完成情况</a:t>
                </a: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10782" y="2450"/>
              <a:ext cx="109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28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053063" y="4177029"/>
            <a:ext cx="1515745" cy="1060765"/>
            <a:chOff x="10317" y="4557"/>
            <a:chExt cx="2387" cy="1672"/>
          </a:xfrm>
        </p:grpSpPr>
        <p:grpSp>
          <p:nvGrpSpPr>
            <p:cNvPr id="13" name="组合 12"/>
            <p:cNvGrpSpPr/>
            <p:nvPr/>
          </p:nvGrpSpPr>
          <p:grpSpPr>
            <a:xfrm>
              <a:off x="10317" y="5417"/>
              <a:ext cx="2387" cy="812"/>
              <a:chOff x="10317" y="5371"/>
              <a:chExt cx="2387" cy="812"/>
            </a:xfrm>
          </p:grpSpPr>
          <p:pic>
            <p:nvPicPr>
              <p:cNvPr id="89" name="图形 88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227" y="5371"/>
                <a:ext cx="477" cy="477"/>
              </a:xfrm>
              <a:prstGeom prst="rect">
                <a:avLst/>
              </a:prstGeom>
            </p:spPr>
          </p:pic>
          <p:sp>
            <p:nvSpPr>
              <p:cNvPr id="108" name="文本框 107"/>
              <p:cNvSpPr txBox="1"/>
              <p:nvPr/>
            </p:nvSpPr>
            <p:spPr>
              <a:xfrm>
                <a:off x="10317" y="5455"/>
                <a:ext cx="2230" cy="7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buClrTx/>
                  <a:buSzTx/>
                  <a:buFontTx/>
                </a:pPr>
                <a:r>
                  <a:rPr lang="zh-CN" alt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阿里巴巴普惠体" panose="00020600040101010101" charset="-122"/>
                    <a:ea typeface="阿里巴巴普惠体" panose="00020600040101010101" charset="-122"/>
                    <a:cs typeface="+mn-ea"/>
                    <a:sym typeface="+mn-ea"/>
                  </a:rPr>
                  <a:t>项目演示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0883" y="4557"/>
              <a:ext cx="1097" cy="8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l">
                <a:buSzPct val="25000"/>
              </a:pPr>
              <a:r>
                <a:rPr lang="en-US" altLang="zh-CN" sz="28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18" name="等腰三角形 17"/>
          <p:cNvSpPr/>
          <p:nvPr/>
        </p:nvSpPr>
        <p:spPr>
          <a:xfrm rot="10800000">
            <a:off x="2218055" y="0"/>
            <a:ext cx="7755255" cy="3379470"/>
          </a:xfrm>
          <a:prstGeom prst="triangle">
            <a:avLst>
              <a:gd name="adj" fmla="val 48759"/>
            </a:avLst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44160" y="2705735"/>
            <a:ext cx="150368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zh-CN" sz="3600">
                <a:gradFill>
                  <a:gsLst>
                    <a:gs pos="0">
                      <a:srgbClr val="A3E2FA"/>
                    </a:gs>
                    <a:gs pos="100000">
                      <a:srgbClr val="0466C1"/>
                    </a:gs>
                  </a:gsLst>
                  <a:lin scaled="1"/>
                </a:gra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目录</a:t>
            </a:r>
            <a:endParaRPr lang="zh-CN" sz="3200">
              <a:gradFill>
                <a:gsLst>
                  <a:gs pos="0">
                    <a:srgbClr val="A3E2FA"/>
                  </a:gs>
                  <a:gs pos="100000">
                    <a:srgbClr val="0466C1"/>
                  </a:gs>
                </a:gsLst>
                <a:lin scaled="1"/>
              </a:gra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dist">
              <a:lnSpc>
                <a:spcPct val="100000"/>
              </a:lnSpc>
            </a:pPr>
            <a:r>
              <a:rPr lang="zh-CN" altLang="en-US" sz="100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C</a:t>
            </a:r>
            <a:r>
              <a:rPr lang="en-US" altLang="zh-CN" sz="1000">
                <a:solidFill>
                  <a:schemeClr val="bg1">
                    <a:lumMod val="7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ATALOG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5106035" y="-12700"/>
            <a:ext cx="7556500" cy="6883400"/>
            <a:chOff x="8041" y="-20"/>
            <a:chExt cx="11900" cy="10840"/>
          </a:xfrm>
        </p:grpSpPr>
        <p:sp>
          <p:nvSpPr>
            <p:cNvPr id="6" name="平行四边形 5"/>
            <p:cNvSpPr/>
            <p:nvPr/>
          </p:nvSpPr>
          <p:spPr>
            <a:xfrm>
              <a:off x="8041" y="-20"/>
              <a:ext cx="11900" cy="10841"/>
            </a:xfrm>
            <a:prstGeom prst="parallelogram">
              <a:avLst>
                <a:gd name="adj" fmla="val 59692"/>
              </a:avLst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37" y="3985"/>
              <a:ext cx="6167" cy="6835"/>
              <a:chOff x="14087" y="5361"/>
              <a:chExt cx="4749" cy="5262"/>
            </a:xfrm>
          </p:grpSpPr>
          <p:sp>
            <p:nvSpPr>
              <p:cNvPr id="7" name="等腰三角形 6"/>
              <p:cNvSpPr/>
              <p:nvPr/>
            </p:nvSpPr>
            <p:spPr>
              <a:xfrm>
                <a:off x="14087" y="8133"/>
                <a:ext cx="3083" cy="2491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等腰三角形 7"/>
              <p:cNvSpPr/>
              <p:nvPr/>
            </p:nvSpPr>
            <p:spPr>
              <a:xfrm flipV="1">
                <a:off x="15754" y="8023"/>
                <a:ext cx="3083" cy="2491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>
                <a:off x="15754" y="5361"/>
                <a:ext cx="3083" cy="2491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等腰三角形 10"/>
            <p:cNvSpPr/>
            <p:nvPr/>
          </p:nvSpPr>
          <p:spPr>
            <a:xfrm flipV="1">
              <a:off x="9278" y="-20"/>
              <a:ext cx="4956" cy="4006"/>
            </a:xfrm>
            <a:prstGeom prst="triangle">
              <a:avLst/>
            </a:prstGeom>
            <a:gradFill>
              <a:gsLst>
                <a:gs pos="0">
                  <a:srgbClr val="A3E2FA"/>
                </a:gs>
                <a:gs pos="100000">
                  <a:srgbClr val="0466C1"/>
                </a:gs>
              </a:gsLst>
              <a:lin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16561" y="1502729"/>
            <a:ext cx="34367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cap="all" dirty="0">
                <a:solidFill>
                  <a:schemeClr val="bg1">
                    <a:lumMod val="75000"/>
                  </a:schemeClr>
                </a:solidFill>
                <a:uFillTx/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+mn-lt"/>
              </a:rPr>
              <a:t>Project reporting</a:t>
            </a:r>
            <a:r>
              <a:rPr lang="en-US" altLang="zh-CN" sz="1600" cap="all" dirty="0">
                <a:solidFill>
                  <a:srgbClr val="1D45C1"/>
                </a:solidFill>
                <a:uFillTx/>
                <a:latin typeface="阿里巴巴普惠体" panose="00020600040101010101" charset="-122"/>
                <a:ea typeface="阿里巴巴普惠体" panose="00020600040101010101" charset="-122"/>
                <a:cs typeface="+mn-ea"/>
                <a:sym typeface="+mn-lt"/>
              </a:rPr>
              <a:t> </a:t>
            </a:r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416560" y="1970405"/>
            <a:ext cx="5092700" cy="12172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00000"/>
              </a:lnSpc>
            </a:pPr>
            <a:r>
              <a:rPr lang="zh-CN" altLang="en-US" sz="8500" b="1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algn="l" rotWithShape="0">
                    <a:prstClr val="black">
                      <a:alpha val="16000"/>
                    </a:prstClr>
                  </a:outerShdw>
                </a:effectLst>
                <a:latin typeface="思源宋体 CN Heavy" panose="02020900000000000000" charset="-122"/>
                <a:ea typeface="思源宋体 CN Heavy" panose="02020900000000000000" charset="-122"/>
                <a:cs typeface="+mn-ea"/>
                <a:sym typeface="+mn-lt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2775585" y="3158490"/>
            <a:ext cx="6640830" cy="3699510"/>
          </a:xfrm>
          <a:prstGeom prst="triangle">
            <a:avLst/>
          </a:prstGeo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5715000" y="-307975"/>
            <a:ext cx="762635" cy="61658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15995" y="821994"/>
            <a:ext cx="5186045" cy="1717387"/>
            <a:chOff x="7483" y="-1305"/>
            <a:chExt cx="8167" cy="2704"/>
          </a:xfrm>
        </p:grpSpPr>
        <p:sp>
          <p:nvSpPr>
            <p:cNvPr id="104" name="文本框 103"/>
            <p:cNvSpPr txBox="1"/>
            <p:nvPr/>
          </p:nvSpPr>
          <p:spPr>
            <a:xfrm>
              <a:off x="7483" y="-321"/>
              <a:ext cx="8167" cy="1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6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ea"/>
                </a:rPr>
                <a:t>项目设计框架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578" y="-1305"/>
              <a:ext cx="1977" cy="111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>
                <a:buSzPct val="25000"/>
              </a:pPr>
              <a:r>
                <a:rPr lang="en-US" altLang="zh-CN" sz="4000" b="1" dirty="0">
                  <a:gradFill>
                    <a:gsLst>
                      <a:gs pos="0">
                        <a:srgbClr val="A3E2FA"/>
                      </a:gs>
                      <a:gs pos="100000">
                        <a:srgbClr val="0466C1"/>
                      </a:gs>
                    </a:gsLst>
                    <a:lin scaled="1"/>
                  </a:gradFill>
                  <a:latin typeface="阿里巴巴普惠体" panose="00020600040101010101" charset="-122"/>
                  <a:ea typeface="阿里巴巴普惠体" panose="00020600040101010101" charset="-122"/>
                  <a:cs typeface="+mn-ea"/>
                  <a:sym typeface="+mn-lt"/>
                </a:rPr>
                <a:t>01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逻辑层</a:t>
            </a:r>
            <a:endParaRPr lang="en-US" altLang="zh-CN" sz="2400" b="1" spc="300" dirty="0">
              <a:solidFill>
                <a:srgbClr val="4B649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90741B-B551-AEAE-9067-9F85665FBE89}"/>
              </a:ext>
            </a:extLst>
          </p:cNvPr>
          <p:cNvSpPr txBox="1"/>
          <p:nvPr/>
        </p:nvSpPr>
        <p:spPr>
          <a:xfrm>
            <a:off x="877578" y="908263"/>
            <a:ext cx="1024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QT</a:t>
            </a:r>
            <a:r>
              <a:rPr lang="zh-CN" altLang="en-US" dirty="0"/>
              <a:t>已经为我们封装了许多强大的</a:t>
            </a:r>
            <a:r>
              <a:rPr lang="en-US" altLang="zh-CN" dirty="0"/>
              <a:t>2D</a:t>
            </a:r>
            <a:r>
              <a:rPr lang="zh-CN" altLang="en-US" dirty="0"/>
              <a:t>功能库，其中</a:t>
            </a:r>
            <a:r>
              <a:rPr lang="en-US" altLang="zh-CN" dirty="0" err="1"/>
              <a:t>QGraphicsScene</a:t>
            </a:r>
            <a:r>
              <a:rPr lang="zh-CN" altLang="en-US" dirty="0"/>
              <a:t>，</a:t>
            </a:r>
            <a:r>
              <a:rPr lang="en-US" altLang="zh-CN" dirty="0" err="1"/>
              <a:t>QGraphicsItem</a:t>
            </a:r>
            <a:r>
              <a:rPr lang="zh-CN" altLang="en-US" dirty="0"/>
              <a:t>类对于游戏制作相对来说最为方便，其提供了许多接口函数，可以通过重载它们来实现许多功能。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66B67BA-A2E7-0D8F-80FC-B67FFA583761}"/>
              </a:ext>
            </a:extLst>
          </p:cNvPr>
          <p:cNvSpPr txBox="1"/>
          <p:nvPr/>
        </p:nvSpPr>
        <p:spPr>
          <a:xfrm>
            <a:off x="1031000" y="1749020"/>
            <a:ext cx="492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根据功能和阶段需求，游戏的逻辑分层如下：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72B387-A5F4-0097-B04C-21611501DF8E}"/>
              </a:ext>
            </a:extLst>
          </p:cNvPr>
          <p:cNvSpPr txBox="1"/>
          <p:nvPr/>
        </p:nvSpPr>
        <p:spPr>
          <a:xfrm>
            <a:off x="1184424" y="2648353"/>
            <a:ext cx="5026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Tower</a:t>
            </a:r>
            <a:r>
              <a:rPr lang="zh-CN" altLang="en-US" dirty="0"/>
              <a:t>类（所有植物的父类，继承</a:t>
            </a:r>
            <a:r>
              <a:rPr lang="en-US" altLang="zh-CN" dirty="0" err="1"/>
              <a:t>QGraphicsItem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Peashooter,cherrybomb</a:t>
            </a:r>
            <a:r>
              <a:rPr lang="zh-CN" altLang="en-US" dirty="0"/>
              <a:t>等子类，具体体现在画布上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Enemy</a:t>
            </a:r>
            <a:r>
              <a:rPr lang="zh-CN" altLang="en-US" dirty="0"/>
              <a:t>类（所有敌人的父类）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普通僵尸等子类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Shopcard</a:t>
            </a:r>
            <a:r>
              <a:rPr lang="zh-CN" altLang="en-US" dirty="0"/>
              <a:t>类（选卡界面）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阳光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点击卡片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地图类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生成地图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控制植物种植和植物被吃掉，铲除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词缀类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我方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敌方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2361C5-CD43-8BF8-A035-57A9C5BFDDF8}"/>
              </a:ext>
            </a:extLst>
          </p:cNvPr>
          <p:cNvSpPr txBox="1"/>
          <p:nvPr/>
        </p:nvSpPr>
        <p:spPr>
          <a:xfrm>
            <a:off x="963495" y="2233836"/>
            <a:ext cx="1669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场景</a:t>
            </a:r>
            <a:r>
              <a:rPr lang="en-US" altLang="zh-CN" dirty="0"/>
              <a:t>Item</a:t>
            </a:r>
            <a:r>
              <a:rPr lang="zh-CN" altLang="en-US" dirty="0"/>
              <a:t>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814FE8-D40B-6984-F5AC-2817CC8AF9D0}"/>
              </a:ext>
            </a:extLst>
          </p:cNvPr>
          <p:cNvSpPr txBox="1"/>
          <p:nvPr/>
        </p:nvSpPr>
        <p:spPr>
          <a:xfrm>
            <a:off x="7210872" y="2822980"/>
            <a:ext cx="2896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存档类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游戏过程实时存档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存档地图数据（非</a:t>
            </a:r>
            <a:r>
              <a:rPr lang="en-US" altLang="zh-CN" dirty="0"/>
              <a:t>Item</a:t>
            </a:r>
            <a:r>
              <a:rPr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3A147E-7322-AF3C-042C-32C1C48AADB6}"/>
              </a:ext>
            </a:extLst>
          </p:cNvPr>
          <p:cNvSpPr txBox="1"/>
          <p:nvPr/>
        </p:nvSpPr>
        <p:spPr>
          <a:xfrm>
            <a:off x="6912142" y="4229100"/>
            <a:ext cx="2896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2.UI</a:t>
            </a:r>
            <a:r>
              <a:rPr lang="zh-CN" altLang="en-US" dirty="0"/>
              <a:t>类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主选择界面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选关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图鉴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教程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存地图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逻辑层逻辑图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96C0426-1117-842F-274E-E4F91528BC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1" y="908384"/>
            <a:ext cx="11680810" cy="5949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逻辑层逻辑图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898DA-4129-E12B-5757-11A9F32D0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4747" r="75889" b="6772"/>
          <a:stretch/>
        </p:blipFill>
        <p:spPr>
          <a:xfrm>
            <a:off x="4379501" y="180789"/>
            <a:ext cx="2602769" cy="64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数据层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D8E0EFD-88F8-41ED-D96C-E09A91B936E3}"/>
              </a:ext>
            </a:extLst>
          </p:cNvPr>
          <p:cNvSpPr txBox="1"/>
          <p:nvPr/>
        </p:nvSpPr>
        <p:spPr>
          <a:xfrm>
            <a:off x="992604" y="1095376"/>
            <a:ext cx="10389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地图：用</a:t>
            </a:r>
            <a:r>
              <a:rPr lang="en-US" altLang="zh-CN" dirty="0"/>
              <a:t>int</a:t>
            </a:r>
            <a:r>
              <a:rPr lang="zh-CN" altLang="en-US" dirty="0"/>
              <a:t>二维数组存入，可通过修改数组的值来修改地图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植物：生命，攻击（当前和最大）；当前状态（攻击，待机），位置（用</a:t>
            </a:r>
            <a:r>
              <a:rPr lang="en-US" altLang="zh-CN" dirty="0"/>
              <a:t>tower</a:t>
            </a:r>
            <a:r>
              <a:rPr lang="zh-CN" altLang="en-US" dirty="0"/>
              <a:t>类二维数组存入）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僵尸：生命，攻击，移动速度（</a:t>
            </a:r>
            <a:r>
              <a:rPr lang="en-US" altLang="zh-CN" dirty="0" err="1"/>
              <a:t>speed,speedFactor</a:t>
            </a:r>
            <a:r>
              <a:rPr lang="zh-CN" altLang="en-US" dirty="0"/>
              <a:t>移速系数），当前状态，位置坐标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4.</a:t>
            </a:r>
            <a:r>
              <a:rPr lang="zh-CN" altLang="en-US" dirty="0"/>
              <a:t>路径：</a:t>
            </a:r>
            <a:r>
              <a:rPr lang="en-US" altLang="zh-CN" dirty="0"/>
              <a:t>waypoint</a:t>
            </a:r>
            <a:r>
              <a:rPr lang="zh-CN" altLang="en-US" dirty="0"/>
              <a:t>（拐弯坐标）</a:t>
            </a:r>
            <a:r>
              <a:rPr lang="en-US" altLang="zh-CN" dirty="0"/>
              <a:t>,</a:t>
            </a:r>
            <a:r>
              <a:rPr lang="zh-CN" altLang="en-US" dirty="0"/>
              <a:t>作者能力有限，没有做寻径算法，僵尸行走路径是每关写死的，</a:t>
            </a:r>
            <a:r>
              <a:rPr lang="en-US" altLang="zh-CN" dirty="0" err="1"/>
              <a:t>movelength</a:t>
            </a:r>
            <a:r>
              <a:rPr lang="en-US" altLang="zh-CN" dirty="0"/>
              <a:t>(move</a:t>
            </a:r>
            <a:r>
              <a:rPr lang="zh-CN" altLang="en-US" dirty="0"/>
              <a:t>函数中，僵尸移动距离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5.</a:t>
            </a:r>
            <a:r>
              <a:rPr lang="zh-CN" altLang="en-US" dirty="0"/>
              <a:t>词缀：植物和僵尸拥有诸多</a:t>
            </a:r>
            <a:r>
              <a:rPr lang="en-US" altLang="zh-CN" dirty="0"/>
              <a:t>bool</a:t>
            </a:r>
            <a:r>
              <a:rPr lang="zh-CN" altLang="en-US" dirty="0"/>
              <a:t>值判断是否含有词缀，我方获得词缀存入</a:t>
            </a:r>
            <a:r>
              <a:rPr lang="en-US" altLang="zh-CN" dirty="0"/>
              <a:t>words</a:t>
            </a:r>
            <a:r>
              <a:rPr lang="zh-CN" altLang="en-US" dirty="0"/>
              <a:t>类</a:t>
            </a:r>
            <a:r>
              <a:rPr lang="en-US" altLang="zh-CN" dirty="0"/>
              <a:t>word</a:t>
            </a:r>
            <a:r>
              <a:rPr lang="zh-CN" altLang="en-US" dirty="0"/>
              <a:t>数组中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6.</a:t>
            </a:r>
            <a:r>
              <a:rPr lang="zh-CN" altLang="en-US" dirty="0"/>
              <a:t>子弹：攻击，</a:t>
            </a:r>
            <a:r>
              <a:rPr lang="en-US" altLang="zh-CN" dirty="0" err="1"/>
              <a:t>isSnow</a:t>
            </a:r>
            <a:r>
              <a:rPr lang="en-US" altLang="zh-CN" dirty="0"/>
              <a:t>(</a:t>
            </a:r>
            <a:r>
              <a:rPr lang="zh-CN" altLang="en-US" dirty="0"/>
              <a:t>是否是雪球</a:t>
            </a:r>
            <a:r>
              <a:rPr lang="en-US" altLang="zh-CN" dirty="0"/>
              <a:t>)</a:t>
            </a:r>
            <a:r>
              <a:rPr lang="zh-CN" altLang="en-US" dirty="0"/>
              <a:t>，词缀</a:t>
            </a:r>
            <a:r>
              <a:rPr lang="en-US" altLang="zh-CN" dirty="0"/>
              <a:t>bool</a:t>
            </a:r>
            <a:r>
              <a:rPr lang="zh-CN" altLang="en-US" dirty="0"/>
              <a:t>值判断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7.</a:t>
            </a:r>
            <a:r>
              <a:rPr lang="zh-CN" altLang="en-US" dirty="0"/>
              <a:t>存档：第几关，植物（</a:t>
            </a:r>
            <a:r>
              <a:rPr lang="en-US" altLang="zh-CN" dirty="0"/>
              <a:t>hp,</a:t>
            </a:r>
            <a:r>
              <a:rPr lang="zh-CN" altLang="en-US" dirty="0"/>
              <a:t>位置，种类），地图，词缀槽数量，敌人波次，当前阳光数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8.</a:t>
            </a:r>
            <a:r>
              <a:rPr lang="zh-CN" altLang="en-US" dirty="0"/>
              <a:t>阳光，商店卡（没写冷却）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9.</a:t>
            </a:r>
            <a:r>
              <a:rPr lang="zh-CN" altLang="en-US" dirty="0"/>
              <a:t>更新：用</a:t>
            </a:r>
            <a:r>
              <a:rPr lang="en-US" altLang="zh-CN" dirty="0" err="1"/>
              <a:t>Qtimer</a:t>
            </a:r>
            <a:r>
              <a:rPr lang="zh-CN" altLang="en-US" dirty="0"/>
              <a:t>（只用了一个，没有使用多线程）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数据层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91BF9A5-1318-1216-3BF5-FD22C7A806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91" t="1497" b="4747"/>
          <a:stretch/>
        </p:blipFill>
        <p:spPr>
          <a:xfrm>
            <a:off x="2498643" y="259743"/>
            <a:ext cx="7749952" cy="65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9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80789"/>
            <a:ext cx="12224567" cy="817453"/>
          </a:xfrm>
          <a:prstGeom prst="rect">
            <a:avLst/>
          </a:prstGeom>
          <a:solidFill>
            <a:srgbClr val="F5F6F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形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736"/>
          <a:stretch>
            <a:fillRect/>
          </a:stretch>
        </p:blipFill>
        <p:spPr>
          <a:xfrm>
            <a:off x="0" y="102704"/>
            <a:ext cx="404911" cy="99267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" h="1563">
                <a:moveTo>
                  <a:pt x="0" y="0"/>
                </a:moveTo>
                <a:lnTo>
                  <a:pt x="638" y="0"/>
                </a:lnTo>
                <a:lnTo>
                  <a:pt x="638" y="1563"/>
                </a:lnTo>
                <a:lnTo>
                  <a:pt x="0" y="156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3" name="矩形 32"/>
          <p:cNvSpPr/>
          <p:nvPr/>
        </p:nvSpPr>
        <p:spPr>
          <a:xfrm>
            <a:off x="770890" y="374650"/>
            <a:ext cx="30619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solidFill>
                  <a:srgbClr val="4B649F"/>
                </a:solidFill>
                <a:ea typeface="阿里巴巴普惠体" panose="00020600040101010101" charset="-122"/>
                <a:sym typeface="阿里巴巴普惠体" panose="00020600040101010101" charset="-122"/>
              </a:rPr>
              <a:t>表现层</a:t>
            </a:r>
            <a:endParaRPr lang="en-US" altLang="zh-CN" sz="2400" b="1" spc="300" dirty="0">
              <a:solidFill>
                <a:srgbClr val="4B649F"/>
              </a:solidFill>
              <a:ea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762141-4032-5FB0-8B74-A44E77714970}"/>
              </a:ext>
            </a:extLst>
          </p:cNvPr>
          <p:cNvSpPr txBox="1"/>
          <p:nvPr/>
        </p:nvSpPr>
        <p:spPr>
          <a:xfrm>
            <a:off x="1070811" y="1233237"/>
            <a:ext cx="110028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作者技术有限，在表现上大部分都是用的</a:t>
            </a:r>
            <a:r>
              <a:rPr lang="en-US" altLang="zh-CN" dirty="0" err="1"/>
              <a:t>QGraphicsItem</a:t>
            </a:r>
            <a:r>
              <a:rPr lang="zh-CN" altLang="en-US" dirty="0"/>
              <a:t>的重载函数以及</a:t>
            </a:r>
            <a:r>
              <a:rPr lang="en-US" altLang="zh-CN" dirty="0" err="1"/>
              <a:t>Qmovie</a:t>
            </a:r>
            <a:r>
              <a:rPr lang="zh-CN" altLang="en-US" dirty="0"/>
              <a:t>，</a:t>
            </a:r>
            <a:r>
              <a:rPr lang="en-US" altLang="zh-CN" dirty="0" err="1"/>
              <a:t>QMediaPlayer</a:t>
            </a:r>
            <a:r>
              <a:rPr lang="zh-CN" altLang="en-US" dirty="0"/>
              <a:t>的基础功能，没有做优化。</a:t>
            </a:r>
            <a:endParaRPr lang="en-US" altLang="zh-CN" dirty="0"/>
          </a:p>
          <a:p>
            <a:r>
              <a:rPr lang="zh-CN" altLang="en-US" dirty="0"/>
              <a:t>主要函数有这几种：</a:t>
            </a:r>
            <a:endParaRPr lang="en-US" altLang="zh-CN" dirty="0"/>
          </a:p>
          <a:p>
            <a:r>
              <a:rPr lang="en-US" altLang="zh-CN" dirty="0"/>
              <a:t>1.boundingrect()  </a:t>
            </a:r>
            <a:r>
              <a:rPr lang="en-US" altLang="zh-CN" dirty="0" err="1"/>
              <a:t>QGraphicsItem</a:t>
            </a:r>
            <a:r>
              <a:rPr lang="zh-CN" altLang="en-US" dirty="0"/>
              <a:t>的响应范围，其他</a:t>
            </a:r>
            <a:r>
              <a:rPr lang="en-US" altLang="zh-CN" dirty="0"/>
              <a:t>Item</a:t>
            </a:r>
            <a:r>
              <a:rPr lang="zh-CN" altLang="en-US" dirty="0"/>
              <a:t>重载函数的效果只会作用在这个范围里</a:t>
            </a:r>
            <a:endParaRPr lang="en-US" altLang="zh-CN" dirty="0"/>
          </a:p>
          <a:p>
            <a:r>
              <a:rPr lang="zh-CN" altLang="en-US" dirty="0"/>
              <a:t>所有之前讲过的继承</a:t>
            </a:r>
            <a:r>
              <a:rPr lang="en-US" altLang="zh-CN" dirty="0" err="1"/>
              <a:t>QGraphicsItem</a:t>
            </a:r>
            <a:r>
              <a:rPr lang="zh-CN" altLang="en-US" dirty="0"/>
              <a:t>的类都有</a:t>
            </a:r>
            <a:endParaRPr lang="en-US" altLang="zh-CN" dirty="0"/>
          </a:p>
          <a:p>
            <a:r>
              <a:rPr lang="en-US" altLang="zh-CN" dirty="0"/>
              <a:t>2.paint()  </a:t>
            </a:r>
            <a:r>
              <a:rPr lang="zh-CN" altLang="en-US" dirty="0"/>
              <a:t>所有关于绘制的功能都要在这个函数里做（显示在绑定的</a:t>
            </a:r>
            <a:r>
              <a:rPr lang="en-US" altLang="zh-CN" dirty="0" err="1"/>
              <a:t>QGraphicsScene</a:t>
            </a:r>
            <a:r>
              <a:rPr lang="zh-CN" altLang="en-US" dirty="0"/>
              <a:t>里）</a:t>
            </a:r>
            <a:endParaRPr lang="en-US" altLang="zh-CN" dirty="0"/>
          </a:p>
          <a:p>
            <a:r>
              <a:rPr lang="zh-CN" altLang="en-US" dirty="0"/>
              <a:t>同样所有继承</a:t>
            </a:r>
            <a:r>
              <a:rPr lang="en-US" altLang="zh-CN" dirty="0"/>
              <a:t>Item</a:t>
            </a:r>
            <a:r>
              <a:rPr lang="zh-CN" altLang="en-US" dirty="0"/>
              <a:t>的类里都有</a:t>
            </a:r>
            <a:endParaRPr lang="en-US" altLang="zh-CN" dirty="0"/>
          </a:p>
          <a:p>
            <a:r>
              <a:rPr lang="en-US" altLang="zh-CN" dirty="0"/>
              <a:t>3.Mousepressevent</a:t>
            </a:r>
            <a:r>
              <a:rPr lang="zh-CN" altLang="en-US" dirty="0"/>
              <a:t>（）  鼠标点击事件</a:t>
            </a:r>
            <a:endParaRPr lang="en-US" altLang="zh-CN" dirty="0"/>
          </a:p>
          <a:p>
            <a:r>
              <a:rPr lang="zh-CN" altLang="en-US" dirty="0"/>
              <a:t>卸载词缀（右键），种植植物和添加词缀（两次</a:t>
            </a:r>
            <a:r>
              <a:rPr lang="en-US" altLang="zh-CN" dirty="0" err="1"/>
              <a:t>pressevent</a:t>
            </a:r>
            <a:r>
              <a:rPr lang="zh-CN" altLang="en-US" dirty="0"/>
              <a:t>结合），铲子</a:t>
            </a:r>
            <a:endParaRPr lang="en-US" altLang="zh-CN" dirty="0"/>
          </a:p>
          <a:p>
            <a:r>
              <a:rPr lang="en-US" altLang="zh-CN" dirty="0"/>
              <a:t>3.MouseReleaseEvent</a:t>
            </a:r>
            <a:r>
              <a:rPr lang="zh-CN" altLang="en-US" dirty="0"/>
              <a:t>（） 鼠标释放事件</a:t>
            </a:r>
            <a:endParaRPr lang="en-US" altLang="zh-CN" dirty="0"/>
          </a:p>
          <a:p>
            <a:r>
              <a:rPr lang="zh-CN" altLang="en-US" dirty="0"/>
              <a:t>用于修改光标图片</a:t>
            </a:r>
            <a:endParaRPr lang="en-US" altLang="zh-CN" dirty="0"/>
          </a:p>
          <a:p>
            <a:r>
              <a:rPr lang="en-US" altLang="zh-CN" dirty="0"/>
              <a:t>4.MouseHoverEvent</a:t>
            </a:r>
            <a:r>
              <a:rPr lang="zh-CN" altLang="en-US" dirty="0"/>
              <a:t>（） 鼠标悬浮事件</a:t>
            </a:r>
            <a:endParaRPr lang="en-US" altLang="zh-CN" dirty="0"/>
          </a:p>
          <a:p>
            <a:r>
              <a:rPr lang="zh-CN" altLang="en-US" dirty="0"/>
              <a:t>用于光标移动判定</a:t>
            </a:r>
            <a:endParaRPr lang="en-US" altLang="zh-CN" dirty="0"/>
          </a:p>
          <a:p>
            <a:r>
              <a:rPr lang="en-US" altLang="zh-CN" dirty="0"/>
              <a:t>5.advance()  </a:t>
            </a:r>
            <a:r>
              <a:rPr lang="zh-CN" altLang="en-US" dirty="0"/>
              <a:t>和</a:t>
            </a:r>
            <a:r>
              <a:rPr lang="en-US" altLang="zh-CN" dirty="0" err="1"/>
              <a:t>qtimer</a:t>
            </a:r>
            <a:r>
              <a:rPr lang="zh-CN" altLang="en-US" dirty="0"/>
              <a:t>的</a:t>
            </a:r>
            <a:r>
              <a:rPr lang="en-US" altLang="zh-CN" dirty="0"/>
              <a:t>timeout()</a:t>
            </a:r>
            <a:r>
              <a:rPr lang="zh-CN" altLang="en-US" dirty="0"/>
              <a:t>通过</a:t>
            </a:r>
            <a:r>
              <a:rPr lang="en-US" altLang="zh-CN" dirty="0"/>
              <a:t>connect()</a:t>
            </a:r>
            <a:r>
              <a:rPr lang="zh-CN" altLang="en-US" dirty="0"/>
              <a:t>函数联系，通过定时刷新来实现游戏</a:t>
            </a:r>
            <a:endParaRPr lang="en-US" altLang="zh-CN" dirty="0"/>
          </a:p>
          <a:p>
            <a:r>
              <a:rPr lang="en-US" altLang="zh-CN" dirty="0" err="1"/>
              <a:t>Qmovie</a:t>
            </a:r>
            <a:r>
              <a:rPr lang="zh-CN" altLang="en-US" dirty="0"/>
              <a:t>的动画移动，僵尸移动，实时交互，词缀爆率</a:t>
            </a:r>
            <a:r>
              <a:rPr lang="en-US" altLang="zh-CN" dirty="0"/>
              <a:t>···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音乐：</a:t>
            </a:r>
            <a:r>
              <a:rPr lang="en-US" altLang="zh-CN" dirty="0" err="1"/>
              <a:t>QAudioOutput</a:t>
            </a:r>
            <a:r>
              <a:rPr lang="zh-CN" altLang="en-US" dirty="0"/>
              <a:t>和</a:t>
            </a:r>
            <a:r>
              <a:rPr lang="en-US" altLang="zh-CN" dirty="0" err="1"/>
              <a:t>QMediaPlayer</a:t>
            </a:r>
            <a:r>
              <a:rPr lang="zh-CN" altLang="en-US" dirty="0"/>
              <a:t>（</a:t>
            </a:r>
            <a:r>
              <a:rPr lang="en-US" altLang="zh-CN" dirty="0"/>
              <a:t>Qt6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只用到了简单的东西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其他</a:t>
            </a:r>
            <a:r>
              <a:rPr lang="en-US" altLang="zh-CN" dirty="0"/>
              <a:t>UI</a:t>
            </a:r>
            <a:r>
              <a:rPr lang="zh-CN" altLang="en-US" dirty="0"/>
              <a:t>界面（主界面，教程</a:t>
            </a:r>
            <a:r>
              <a:rPr lang="en-US" altLang="zh-CN" dirty="0"/>
              <a:t>……</a:t>
            </a:r>
            <a:r>
              <a:rPr lang="zh-CN" altLang="en-US" dirty="0"/>
              <a:t>）  最初开发的不成熟作品，</a:t>
            </a:r>
            <a:r>
              <a:rPr lang="en-US" altLang="zh-CN" dirty="0" err="1"/>
              <a:t>QPushButton</a:t>
            </a:r>
            <a:r>
              <a:rPr lang="zh-CN" altLang="en-US" dirty="0"/>
              <a:t>和</a:t>
            </a:r>
            <a:r>
              <a:rPr lang="en-US" altLang="zh-CN" dirty="0" err="1"/>
              <a:t>Qlabel</a:t>
            </a:r>
            <a:r>
              <a:rPr lang="zh-CN" altLang="en-US" dirty="0"/>
              <a:t>凑出来的东西</a:t>
            </a:r>
            <a:endParaRPr lang="en-US" altLang="zh-CN" dirty="0"/>
          </a:p>
          <a:p>
            <a:r>
              <a:rPr lang="en-US" altLang="zh-CN" dirty="0"/>
              <a:t>8.collidingItems</a:t>
            </a:r>
            <a:r>
              <a:rPr lang="zh-CN" altLang="en-US" dirty="0"/>
              <a:t>：检测是否碰撞（前方是否有</a:t>
            </a:r>
            <a:r>
              <a:rPr lang="en-US" altLang="zh-CN" dirty="0"/>
              <a:t>Item</a:t>
            </a:r>
            <a:r>
              <a:rPr lang="zh-CN" altLang="en-US" dirty="0"/>
              <a:t>） 所有设计交互的</a:t>
            </a:r>
            <a:r>
              <a:rPr lang="en-US" altLang="zh-CN" dirty="0"/>
              <a:t>Item</a:t>
            </a:r>
            <a:r>
              <a:rPr lang="zh-CN" altLang="en-US" dirty="0"/>
              <a:t>都有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:wipe/>
      </p:transition>
    </mc:Choice>
    <mc:Fallback xmlns="">
      <p:transition spd="slow" advClick="0" advTm="2000">
        <p:wip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EwNDk1ZTA2YmRkN2I3MTJkODVkNDY3ZDNjM2QzYWI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qrhfixi">
      <a:majorFont>
        <a:latin typeface="Arial"/>
        <a:ea typeface="阿里巴巴普惠体"/>
        <a:cs typeface=""/>
      </a:majorFont>
      <a:minorFont>
        <a:latin typeface="Arial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1483</Words>
  <Application>Microsoft Office PowerPoint</Application>
  <PresentationFormat>宽屏</PresentationFormat>
  <Paragraphs>129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阿里巴巴普惠体</vt:lpstr>
      <vt:lpstr>等线</vt:lpstr>
      <vt:lpstr>思源宋体 CN Heavy</vt:lpstr>
      <vt:lpstr>微软雅黑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项目汇报</dc:title>
  <dc:creator>第一PPT</dc:creator>
  <cp:keywords>www.1ppt.com</cp:keywords>
  <dc:description>www.1ppt.com</dc:description>
  <cp:lastModifiedBy>guan steven</cp:lastModifiedBy>
  <cp:revision>39</cp:revision>
  <dcterms:created xsi:type="dcterms:W3CDTF">2022-03-15T03:38:00Z</dcterms:created>
  <dcterms:modified xsi:type="dcterms:W3CDTF">2024-07-01T13:37:50Z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76CC3642862343B586F1121556741245</vt:lpwstr>
  </property>
  <property fmtid="{D5CDD505-2E9C-101B-9397-08002B2CF9AE}" pid="3" name="KSOProductBuildVer">
    <vt:lpwstr>2052-11.1.0.11744</vt:lpwstr>
  </property>
</Properties>
</file>